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99" r:id="rId4"/>
    <p:sldId id="276" r:id="rId5"/>
    <p:sldId id="277" r:id="rId6"/>
    <p:sldId id="300" r:id="rId7"/>
    <p:sldId id="301" r:id="rId8"/>
    <p:sldId id="302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41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6" r:id="rId51"/>
    <p:sldId id="323" r:id="rId52"/>
    <p:sldId id="350" r:id="rId53"/>
    <p:sldId id="351" r:id="rId54"/>
    <p:sldId id="352" r:id="rId55"/>
    <p:sldId id="349" r:id="rId56"/>
    <p:sldId id="353" r:id="rId57"/>
    <p:sldId id="324" r:id="rId58"/>
    <p:sldId id="340" r:id="rId59"/>
    <p:sldId id="325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39" r:id="rId80"/>
    <p:sldId id="274" r:id="rId81"/>
    <p:sldId id="257" r:id="rId82"/>
    <p:sldId id="266" r:id="rId83"/>
    <p:sldId id="258" r:id="rId84"/>
    <p:sldId id="259" r:id="rId85"/>
    <p:sldId id="260" r:id="rId86"/>
    <p:sldId id="261" r:id="rId87"/>
    <p:sldId id="262" r:id="rId88"/>
    <p:sldId id="263" r:id="rId89"/>
    <p:sldId id="268" r:id="rId90"/>
    <p:sldId id="269" r:id="rId91"/>
    <p:sldId id="270" r:id="rId92"/>
    <p:sldId id="273" r:id="rId93"/>
    <p:sldId id="271" r:id="rId94"/>
    <p:sldId id="272" r:id="rId95"/>
    <p:sldId id="267" r:id="rId9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i, Roberto" userId="f7e0d9b4-f29e-4fe4-ba7c-2fdf1dcea1a4" providerId="ADAL" clId="{8E6C34CA-F3EF-483A-97D8-DDC64A537E9E}"/>
    <pc:docChg chg="undo custSel addSld delSld modSld">
      <pc:chgData name="Gaui, Roberto" userId="f7e0d9b4-f29e-4fe4-ba7c-2fdf1dcea1a4" providerId="ADAL" clId="{8E6C34CA-F3EF-483A-97D8-DDC64A537E9E}" dt="2023-03-26T15:18:40.350" v="42" actId="2696"/>
      <pc:docMkLst>
        <pc:docMk/>
      </pc:docMkLst>
      <pc:sldChg chg="addSp delSp modSp add mod">
        <pc:chgData name="Gaui, Roberto" userId="f7e0d9b4-f29e-4fe4-ba7c-2fdf1dcea1a4" providerId="ADAL" clId="{8E6C34CA-F3EF-483A-97D8-DDC64A537E9E}" dt="2023-03-24T13:57:35.301" v="10" actId="14100"/>
        <pc:sldMkLst>
          <pc:docMk/>
          <pc:sldMk cId="2450619115" sldId="341"/>
        </pc:sldMkLst>
        <pc:picChg chg="add del">
          <ac:chgData name="Gaui, Roberto" userId="f7e0d9b4-f29e-4fe4-ba7c-2fdf1dcea1a4" providerId="ADAL" clId="{8E6C34CA-F3EF-483A-97D8-DDC64A537E9E}" dt="2023-03-24T13:57:01.273" v="3" actId="22"/>
          <ac:picMkLst>
            <pc:docMk/>
            <pc:sldMk cId="2450619115" sldId="341"/>
            <ac:picMk id="3" creationId="{B8643797-3597-E10A-54DB-1496B029D6F7}"/>
          </ac:picMkLst>
        </pc:picChg>
        <pc:picChg chg="del">
          <ac:chgData name="Gaui, Roberto" userId="f7e0d9b4-f29e-4fe4-ba7c-2fdf1dcea1a4" providerId="ADAL" clId="{8E6C34CA-F3EF-483A-97D8-DDC64A537E9E}" dt="2023-03-24T13:56:57.445" v="1" actId="478"/>
          <ac:picMkLst>
            <pc:docMk/>
            <pc:sldMk cId="2450619115" sldId="341"/>
            <ac:picMk id="4" creationId="{A7BBD0E9-4EF0-5356-FE13-092965DE7DFB}"/>
          </ac:picMkLst>
        </pc:picChg>
        <pc:picChg chg="add mod">
          <ac:chgData name="Gaui, Roberto" userId="f7e0d9b4-f29e-4fe4-ba7c-2fdf1dcea1a4" providerId="ADAL" clId="{8E6C34CA-F3EF-483A-97D8-DDC64A537E9E}" dt="2023-03-24T13:57:35.301" v="10" actId="14100"/>
          <ac:picMkLst>
            <pc:docMk/>
            <pc:sldMk cId="2450619115" sldId="341"/>
            <ac:picMk id="6" creationId="{D359B714-4D7C-CD56-9182-FF7F1F5B8A0F}"/>
          </ac:picMkLst>
        </pc:picChg>
      </pc:sldChg>
      <pc:sldChg chg="addSp delSp modSp add del mod">
        <pc:chgData name="Gaui, Roberto" userId="f7e0d9b4-f29e-4fe4-ba7c-2fdf1dcea1a4" providerId="ADAL" clId="{8E6C34CA-F3EF-483A-97D8-DDC64A537E9E}" dt="2023-03-26T15:18:30.178" v="40" actId="2696"/>
        <pc:sldMkLst>
          <pc:docMk/>
          <pc:sldMk cId="731070736" sldId="354"/>
        </pc:sldMkLst>
        <pc:picChg chg="add mod">
          <ac:chgData name="Gaui, Roberto" userId="f7e0d9b4-f29e-4fe4-ba7c-2fdf1dcea1a4" providerId="ADAL" clId="{8E6C34CA-F3EF-483A-97D8-DDC64A537E9E}" dt="2023-03-26T15:14:34.388" v="16" actId="1076"/>
          <ac:picMkLst>
            <pc:docMk/>
            <pc:sldMk cId="731070736" sldId="354"/>
            <ac:picMk id="3" creationId="{8AE5EA22-999E-0360-5EC0-061064284D8C}"/>
          </ac:picMkLst>
        </pc:picChg>
        <pc:picChg chg="del">
          <ac:chgData name="Gaui, Roberto" userId="f7e0d9b4-f29e-4fe4-ba7c-2fdf1dcea1a4" providerId="ADAL" clId="{8E6C34CA-F3EF-483A-97D8-DDC64A537E9E}" dt="2023-03-26T15:14:24.228" v="12" actId="478"/>
          <ac:picMkLst>
            <pc:docMk/>
            <pc:sldMk cId="731070736" sldId="354"/>
            <ac:picMk id="4" creationId="{3BF2ECB6-F2ED-2B9B-CAF1-FFC8285AF9EC}"/>
          </ac:picMkLst>
        </pc:picChg>
      </pc:sldChg>
      <pc:sldChg chg="addSp delSp modSp add del mod">
        <pc:chgData name="Gaui, Roberto" userId="f7e0d9b4-f29e-4fe4-ba7c-2fdf1dcea1a4" providerId="ADAL" clId="{8E6C34CA-F3EF-483A-97D8-DDC64A537E9E}" dt="2023-03-26T15:18:37.462" v="41" actId="2696"/>
        <pc:sldMkLst>
          <pc:docMk/>
          <pc:sldMk cId="1675875578" sldId="355"/>
        </pc:sldMkLst>
        <pc:picChg chg="del">
          <ac:chgData name="Gaui, Roberto" userId="f7e0d9b4-f29e-4fe4-ba7c-2fdf1dcea1a4" providerId="ADAL" clId="{8E6C34CA-F3EF-483A-97D8-DDC64A537E9E}" dt="2023-03-26T15:14:53.203" v="18" actId="478"/>
          <ac:picMkLst>
            <pc:docMk/>
            <pc:sldMk cId="1675875578" sldId="355"/>
            <ac:picMk id="3" creationId="{8AE5EA22-999E-0360-5EC0-061064284D8C}"/>
          </ac:picMkLst>
        </pc:picChg>
        <pc:picChg chg="add mod">
          <ac:chgData name="Gaui, Roberto" userId="f7e0d9b4-f29e-4fe4-ba7c-2fdf1dcea1a4" providerId="ADAL" clId="{8E6C34CA-F3EF-483A-97D8-DDC64A537E9E}" dt="2023-03-26T15:17:26.484" v="30" actId="14100"/>
          <ac:picMkLst>
            <pc:docMk/>
            <pc:sldMk cId="1675875578" sldId="355"/>
            <ac:picMk id="4" creationId="{8A52F40F-B936-8AD5-533E-DCE04BF1ABCE}"/>
          </ac:picMkLst>
        </pc:picChg>
        <pc:picChg chg="add mod">
          <ac:chgData name="Gaui, Roberto" userId="f7e0d9b4-f29e-4fe4-ba7c-2fdf1dcea1a4" providerId="ADAL" clId="{8E6C34CA-F3EF-483A-97D8-DDC64A537E9E}" dt="2023-03-26T15:17:40.727" v="34" actId="1076"/>
          <ac:picMkLst>
            <pc:docMk/>
            <pc:sldMk cId="1675875578" sldId="355"/>
            <ac:picMk id="6" creationId="{C199D8F5-34D6-BB1E-52CC-6305A2E37C22}"/>
          </ac:picMkLst>
        </pc:picChg>
        <pc:picChg chg="add mod">
          <ac:chgData name="Gaui, Roberto" userId="f7e0d9b4-f29e-4fe4-ba7c-2fdf1dcea1a4" providerId="ADAL" clId="{8E6C34CA-F3EF-483A-97D8-DDC64A537E9E}" dt="2023-03-26T15:17:46.447" v="36" actId="1076"/>
          <ac:picMkLst>
            <pc:docMk/>
            <pc:sldMk cId="1675875578" sldId="355"/>
            <ac:picMk id="8" creationId="{B74D986F-A1B7-7D96-FE83-9EA7D987BCA8}"/>
          </ac:picMkLst>
        </pc:picChg>
      </pc:sldChg>
      <pc:sldChg chg="delSp add del mod">
        <pc:chgData name="Gaui, Roberto" userId="f7e0d9b4-f29e-4fe4-ba7c-2fdf1dcea1a4" providerId="ADAL" clId="{8E6C34CA-F3EF-483A-97D8-DDC64A537E9E}" dt="2023-03-26T15:18:40.350" v="42" actId="2696"/>
        <pc:sldMkLst>
          <pc:docMk/>
          <pc:sldMk cId="4091190619" sldId="356"/>
        </pc:sldMkLst>
        <pc:picChg chg="del">
          <ac:chgData name="Gaui, Roberto" userId="f7e0d9b4-f29e-4fe4-ba7c-2fdf1dcea1a4" providerId="ADAL" clId="{8E6C34CA-F3EF-483A-97D8-DDC64A537E9E}" dt="2023-03-26T15:17:56.939" v="38" actId="478"/>
          <ac:picMkLst>
            <pc:docMk/>
            <pc:sldMk cId="4091190619" sldId="356"/>
            <ac:picMk id="6" creationId="{C199D8F5-34D6-BB1E-52CC-6305A2E37C22}"/>
          </ac:picMkLst>
        </pc:picChg>
        <pc:picChg chg="del">
          <ac:chgData name="Gaui, Roberto" userId="f7e0d9b4-f29e-4fe4-ba7c-2fdf1dcea1a4" providerId="ADAL" clId="{8E6C34CA-F3EF-483A-97D8-DDC64A537E9E}" dt="2023-03-26T15:17:58.771" v="39" actId="478"/>
          <ac:picMkLst>
            <pc:docMk/>
            <pc:sldMk cId="4091190619" sldId="356"/>
            <ac:picMk id="8" creationId="{B74D986F-A1B7-7D96-FE83-9EA7D987BC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46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95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0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72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8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86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76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6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14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41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13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52F3-0924-4CB3-AD3F-A8AF41B18B65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571CD-1A2D-47A4-8420-A7E0D1A95A9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70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002060"/>
                </a:solidFill>
              </a:rPr>
              <a:t>LINUX</a:t>
            </a:r>
            <a:br>
              <a:rPr lang="pt-BR" b="1" dirty="0">
                <a:solidFill>
                  <a:srgbClr val="002060"/>
                </a:solidFill>
              </a:rPr>
            </a:br>
            <a:endParaRPr lang="pt-BR" b="1" dirty="0">
              <a:solidFill>
                <a:srgbClr val="00206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solidFill>
                  <a:srgbClr val="00B0F0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653993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33D3F-7D0D-B97E-4515-58B06586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180" y="504397"/>
            <a:ext cx="7997639" cy="584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3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40F91-AE74-83ED-7CEA-407E8440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830539"/>
            <a:ext cx="7920317" cy="546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1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98C07-243B-0248-B1B5-AC8B3255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0" y="557046"/>
            <a:ext cx="8216153" cy="59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8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C7FDB-C2DC-C023-D437-CF2F53D7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7" y="388512"/>
            <a:ext cx="8081682" cy="59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8991F-0638-6D03-70C0-0DDF9B1B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7" y="596622"/>
            <a:ext cx="8606119" cy="59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4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AB840-A697-228D-2481-FDB9075E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17" y="590204"/>
            <a:ext cx="8390966" cy="59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60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5C283-D560-0C0E-A01C-DCA389DF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87" y="497540"/>
            <a:ext cx="8327425" cy="6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13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C68937-0E53-3CBC-1C82-06C39A0D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54" y="383136"/>
            <a:ext cx="8216152" cy="60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6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BEA05-603B-A339-2543-3441B861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612134"/>
            <a:ext cx="7758953" cy="57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7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889E8-53C7-05DC-AA96-0FAE0200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29" y="595465"/>
            <a:ext cx="7718612" cy="58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73E617-75AB-D686-CDD5-B27BEFED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11" y="493415"/>
            <a:ext cx="8398278" cy="58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53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E6CD4-1073-B76D-1C07-147016EA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83" y="578224"/>
            <a:ext cx="7949831" cy="59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88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83CAC-E1F9-3567-FC42-62E77DE3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665385"/>
            <a:ext cx="7687796" cy="57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8D7E7-EEDB-15B7-804B-BD712B08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82" y="404627"/>
            <a:ext cx="8001000" cy="59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36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D63C3-2212-357B-385D-88CA3A07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6" y="522994"/>
            <a:ext cx="8390966" cy="601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4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3BB06-D907-56AC-90BC-627B7F3C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94" y="568101"/>
            <a:ext cx="7664824" cy="57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06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C0B0E-AC7D-3053-AB4A-6B3BB779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612" y="403386"/>
            <a:ext cx="7817021" cy="58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70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9F778-C8D3-8E54-A92A-428A1483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251" y="669271"/>
            <a:ext cx="8033497" cy="59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3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964FC-38A5-3F39-C570-352C6971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646" y="534800"/>
            <a:ext cx="7906707" cy="57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3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8469E9-95CB-1298-EB9E-662AF4AC9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52" y="658906"/>
            <a:ext cx="7696199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CF08F-2518-A850-8423-FCC802E9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606" y="402766"/>
            <a:ext cx="8054787" cy="60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9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70ACF-6615-1130-5F5C-A3A29F4A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268941"/>
            <a:ext cx="8393984" cy="628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DC8882-1D9D-E335-C365-07D6B762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53" y="471154"/>
            <a:ext cx="7853082" cy="59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35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3885A-55C8-FA8E-CAB0-D292116B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19" y="441652"/>
            <a:ext cx="7921340" cy="59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4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4C7691-CC43-FB9B-7E01-09D9AE559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012" y="453449"/>
            <a:ext cx="7879976" cy="595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E1230-0224-DC61-A7EB-5F703CBD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53" y="471401"/>
            <a:ext cx="7853082" cy="58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3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6A7C5A-5AAA-53EC-193C-4BAF52CC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52" y="442611"/>
            <a:ext cx="7933765" cy="59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82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39CA3-9BF5-5F90-5C60-433181C5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3" y="537905"/>
            <a:ext cx="7718613" cy="57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8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2B64E6-3F2A-5ED6-A828-2F9761FC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65" y="527861"/>
            <a:ext cx="8135470" cy="58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81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8797C-8B46-3AD2-4B41-37D08F58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41" y="712694"/>
            <a:ext cx="7890410" cy="59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80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513356-3565-82FB-E390-73337464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12" y="645459"/>
            <a:ext cx="7793407" cy="58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97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BC72E-C54D-D276-82B4-E751B2CA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2" y="832549"/>
            <a:ext cx="7476564" cy="55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6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D672C-D77F-E98E-D2C0-5897BAEF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77" y="459789"/>
            <a:ext cx="8068235" cy="59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BBD0E9-4EF0-5356-FE13-092965DE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605566"/>
            <a:ext cx="7799294" cy="56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00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59B714-4D7C-CD56-9182-FF7F1F5B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66" y="1090332"/>
            <a:ext cx="10652631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19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F97A1-0312-B1E5-18A9-8E11EF87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23" y="729809"/>
            <a:ext cx="7678271" cy="57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4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1D4FC-CA79-139F-E49D-81FB7135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6" y="557964"/>
            <a:ext cx="7584141" cy="574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68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6AF84-0C53-4005-62B3-9B0C2507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53" y="659608"/>
            <a:ext cx="7651375" cy="57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08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C34905-C73E-31C1-B976-077CBC58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12" y="580376"/>
            <a:ext cx="7678271" cy="56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22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866F7-2FA5-D05A-952E-A2FC43B9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23" y="700088"/>
            <a:ext cx="7570693" cy="56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00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1D3CF-500A-57A8-8410-D2CF0EFB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48" y="626086"/>
            <a:ext cx="7516904" cy="56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21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1D3CF-500A-57A8-8410-D2CF0EFB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48" y="626086"/>
            <a:ext cx="7516904" cy="56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96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C45EF-8B80-466C-AE49-C17C6D02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471487"/>
            <a:ext cx="10577189" cy="61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3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D8E87B-9335-63AC-8B06-62CC42FA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465737"/>
            <a:ext cx="7947212" cy="59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6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58F3B-35F5-8C94-AF36-CAD50F06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71" y="423139"/>
            <a:ext cx="7960658" cy="60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12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476B59-20B6-C33C-2A35-ADE0F63A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60" y="488120"/>
            <a:ext cx="7906870" cy="58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0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26393B-C509-B0C2-B5B9-7CEE9647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14" y="1357032"/>
            <a:ext cx="10182965" cy="414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0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4C37A-A379-CF01-F9D6-40175470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9" y="1169895"/>
            <a:ext cx="9611913" cy="42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45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55722-CE42-81CD-AB88-E441B10C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79" y="1479178"/>
            <a:ext cx="10144769" cy="37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9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0015E-8957-2BC5-1454-8A75652E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31641"/>
            <a:ext cx="10277727" cy="47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43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11853-EFC2-5F55-FD7B-8CB6F2A9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4" y="1186780"/>
            <a:ext cx="10117791" cy="48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9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EE148-6A9F-DEE0-9B7C-48EBDAD7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3" y="860611"/>
            <a:ext cx="11595485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4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EBBBF-1494-0259-49B1-F0DEC307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528931"/>
            <a:ext cx="10811435" cy="60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05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56F3E-E6A7-33A5-20CF-F049AD73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62" y="934781"/>
            <a:ext cx="11095875" cy="49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2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3CAAF-B605-6250-A350-DADD998F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37" y="282388"/>
            <a:ext cx="8053088" cy="602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35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6A5E0-227A-194D-16FF-112EBD6B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9" y="491879"/>
            <a:ext cx="7812741" cy="58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68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74500-988C-AC91-823F-56C86921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76" y="794678"/>
            <a:ext cx="7624482" cy="57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42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3BF2B-3EE0-BE95-1FF8-DE7241DB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5" y="806824"/>
            <a:ext cx="7283165" cy="54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61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1008B4-DDEF-3FD2-E599-DB440F60D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5" y="581693"/>
            <a:ext cx="7597588" cy="56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7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AE12A-288D-ECAF-0424-47A2C671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490475"/>
            <a:ext cx="7772399" cy="5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83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B7CF1E-1471-9DF3-1198-D2FDB363C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34" y="592075"/>
            <a:ext cx="7584141" cy="56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07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C7949-E5EE-273F-53A2-32BACEBD3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7" y="682253"/>
            <a:ext cx="7933765" cy="59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58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A24BF-8049-4545-D359-ED834849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3" y="591919"/>
            <a:ext cx="7584141" cy="56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1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9C58E-D667-2A00-DCD8-9872FE1E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825" y="596856"/>
            <a:ext cx="7866528" cy="5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93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922DA-90E0-E8F2-4653-12FA9898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402207"/>
            <a:ext cx="8001000" cy="60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3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8F9F07-58B8-FCE5-5087-F8EF157D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53" y="423485"/>
            <a:ext cx="8041341" cy="608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5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B914B-0130-8A76-24AF-D6003A67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9" y="452735"/>
            <a:ext cx="7906870" cy="59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7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B8DDB5-A7B3-6120-1B7A-E91F1BA8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64" y="402908"/>
            <a:ext cx="8135472" cy="605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79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1530A3-E424-C6E7-8E67-330C9DFDC3CC}"/>
              </a:ext>
            </a:extLst>
          </p:cNvPr>
          <p:cNvSpPr txBox="1"/>
          <p:nvPr/>
        </p:nvSpPr>
        <p:spPr>
          <a:xfrm>
            <a:off x="1398495" y="1586753"/>
            <a:ext cx="9076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</a:rPr>
              <a:t>COMANDOS BÁSICOS </a:t>
            </a:r>
          </a:p>
          <a:p>
            <a:pPr algn="ctr"/>
            <a:endParaRPr lang="pt-BR" sz="3600" b="1" dirty="0">
              <a:solidFill>
                <a:srgbClr val="FF0000"/>
              </a:solidFill>
            </a:endParaRPr>
          </a:p>
          <a:p>
            <a:pPr algn="ctr"/>
            <a:endParaRPr lang="pt-BR" sz="3600" b="1" dirty="0">
              <a:solidFill>
                <a:srgbClr val="FF0000"/>
              </a:solidFill>
            </a:endParaRPr>
          </a:p>
          <a:p>
            <a:pPr algn="ctr"/>
            <a:r>
              <a:rPr lang="pt-BR" sz="3600" b="1" dirty="0">
                <a:solidFill>
                  <a:srgbClr val="FF0000"/>
                </a:solidFill>
              </a:rPr>
              <a:t>DO LINUX</a:t>
            </a:r>
          </a:p>
        </p:txBody>
      </p:sp>
    </p:spTree>
    <p:extLst>
      <p:ext uri="{BB962C8B-B14F-4D97-AF65-F5344CB8AC3E}">
        <p14:creationId xmlns:p14="http://schemas.microsoft.com/office/powerpoint/2010/main" val="3423517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6A623C-DDD2-53D1-3AE7-C692C4A9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5" y="1671638"/>
            <a:ext cx="10543670" cy="329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9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ED646-25D3-894C-60B7-6AB6A29A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18" y="759898"/>
            <a:ext cx="10543662" cy="507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72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30D36-023B-4957-CF50-1E485FF9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66" y="1196788"/>
            <a:ext cx="10604891" cy="38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36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65270-9327-0CC5-5F90-4499258E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7" y="1051081"/>
            <a:ext cx="8700248" cy="4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19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04CC2-8A70-A322-2083-69A0C2F0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685800"/>
            <a:ext cx="10864983" cy="54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35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F2ECB6-F2ED-2B9B-CAF1-FFC8285A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4" y="793376"/>
            <a:ext cx="10394916" cy="538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91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C15138-1C88-D2CE-57BF-B3AC9ABE321B}"/>
              </a:ext>
            </a:extLst>
          </p:cNvPr>
          <p:cNvSpPr txBox="1"/>
          <p:nvPr/>
        </p:nvSpPr>
        <p:spPr>
          <a:xfrm>
            <a:off x="1707776" y="1183341"/>
            <a:ext cx="782143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REFERÊNCIAS:</a:t>
            </a:r>
          </a:p>
          <a:p>
            <a:endParaRPr lang="pt-BR" dirty="0"/>
          </a:p>
          <a:p>
            <a:r>
              <a:rPr lang="pt-BR" dirty="0"/>
              <a:t>	DIM0103 Introdução à Informática, Prof. Pedro Alexandre, DIMAp UFRN</a:t>
            </a:r>
          </a:p>
          <a:p>
            <a:endParaRPr lang="pt-BR" dirty="0"/>
          </a:p>
          <a:p>
            <a:endParaRPr lang="pt-BR" dirty="0"/>
          </a:p>
          <a:p>
            <a:pPr algn="l" fontAlgn="base"/>
            <a:r>
              <a:rPr lang="pt-BR" dirty="0"/>
              <a:t>	</a:t>
            </a:r>
            <a:r>
              <a:rPr lang="pt-BR" b="0" i="0" dirty="0">
                <a:solidFill>
                  <a:srgbClr val="535E43"/>
                </a:solidFill>
                <a:effectLst/>
                <a:latin typeface="Oswald" panose="020B0604020202020204" pitchFamily="2" charset="0"/>
              </a:rPr>
              <a:t>Introdução ao uso do Linux</a:t>
            </a:r>
          </a:p>
          <a:p>
            <a:pPr algn="l" fontAlgn="base"/>
            <a:r>
              <a:rPr lang="pt-BR" b="1" i="0" dirty="0">
                <a:solidFill>
                  <a:srgbClr val="535E43"/>
                </a:solidFill>
                <a:effectLst/>
                <a:latin typeface="Open Sans Condensed"/>
              </a:rPr>
              <a:t>	Conceitos básicos e instalação</a:t>
            </a:r>
          </a:p>
          <a:p>
            <a:pPr algn="just" fontAlgn="base"/>
            <a:r>
              <a:rPr lang="pt-BR" b="0" i="0" dirty="0">
                <a:solidFill>
                  <a:srgbClr val="797979"/>
                </a:solidFill>
                <a:effectLst/>
                <a:latin typeface="Open Sans" panose="020B0606030504020204" pitchFamily="34" charset="0"/>
              </a:rPr>
              <a:t>	Fernando de Pol Mayer &amp; Luiz Ricardo Nakamura</a:t>
            </a:r>
            <a:br>
              <a:rPr lang="pt-BR" b="0" i="0" dirty="0">
                <a:solidFill>
                  <a:srgbClr val="797979"/>
                </a:solidFill>
                <a:effectLst/>
                <a:latin typeface="Open Sans" panose="020B0606030504020204" pitchFamily="34" charset="0"/>
              </a:rPr>
            </a:br>
            <a:r>
              <a:rPr lang="pt-BR" b="0" i="0" dirty="0">
                <a:solidFill>
                  <a:srgbClr val="797979"/>
                </a:solidFill>
                <a:effectLst/>
                <a:latin typeface="Open Sans" panose="020B0606030504020204" pitchFamily="34" charset="0"/>
              </a:rPr>
              <a:t>	ESALQ/USP - 02 e 03 de Setembro, 2013</a:t>
            </a:r>
          </a:p>
          <a:p>
            <a:pPr algn="just" fontAlgn="base"/>
            <a:endParaRPr lang="pt-BR" dirty="0">
              <a:solidFill>
                <a:srgbClr val="797979"/>
              </a:solidFill>
              <a:latin typeface="Open Sans" panose="020B0606030504020204" pitchFamily="34" charset="0"/>
            </a:endParaRPr>
          </a:p>
          <a:p>
            <a:pPr algn="just" fontAlgn="base"/>
            <a:endParaRPr lang="pt-BR" b="0" i="0" dirty="0">
              <a:solidFill>
                <a:srgbClr val="797979"/>
              </a:solidFill>
              <a:effectLst/>
              <a:latin typeface="Open Sans" panose="020B0606030504020204" pitchFamily="34" charset="0"/>
            </a:endParaRPr>
          </a:p>
          <a:p>
            <a:pPr algn="just" fontAlgn="base"/>
            <a:r>
              <a:rPr lang="pt-BR" dirty="0">
                <a:solidFill>
                  <a:srgbClr val="797979"/>
                </a:solidFill>
                <a:latin typeface="Open Sans" panose="020B0606030504020204" pitchFamily="34" charset="0"/>
              </a:rPr>
              <a:t>	</a:t>
            </a:r>
            <a:r>
              <a:rPr lang="pt-BR" dirty="0"/>
              <a:t> Curso de Linux</a:t>
            </a:r>
            <a:r>
              <a:rPr lang="pt-BR" dirty="0">
                <a:solidFill>
                  <a:srgbClr val="797979"/>
                </a:solidFill>
                <a:latin typeface="Open Sans" panose="020B0606030504020204" pitchFamily="34" charset="0"/>
              </a:rPr>
              <a:t>, </a:t>
            </a:r>
            <a:r>
              <a:rPr lang="pt-BR" dirty="0"/>
              <a:t>Enrico Manfron e Lucas Ricard, </a:t>
            </a:r>
            <a:r>
              <a:rPr lang="pt-BR" dirty="0">
                <a:solidFill>
                  <a:srgbClr val="797979"/>
                </a:solidFill>
                <a:latin typeface="Open Sans" panose="020B0606030504020204" pitchFamily="34" charset="0"/>
              </a:rPr>
              <a:t>PetCoce</a:t>
            </a:r>
            <a:endParaRPr lang="pt-BR" b="0" i="0" dirty="0">
              <a:solidFill>
                <a:srgbClr val="797979"/>
              </a:solidFill>
              <a:effectLst/>
              <a:latin typeface="Open Sans" panose="020B0606030504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416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44C0C-7837-76E1-4CA2-C793F5D6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76" y="587094"/>
            <a:ext cx="7853083" cy="59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40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Sistemas Operacionais</a:t>
            </a:r>
            <a:br>
              <a:rPr lang="pt-BR" dirty="0"/>
            </a:br>
            <a:r>
              <a:rPr lang="pt-BR" dirty="0"/>
              <a:t>de Redes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14161801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 de Computadores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 computador é constituído de:</a:t>
            </a:r>
          </a:p>
          <a:p>
            <a:pPr lvl="1"/>
            <a:r>
              <a:rPr lang="pt-BR" dirty="0"/>
              <a:t>Hardware</a:t>
            </a:r>
          </a:p>
          <a:p>
            <a:pPr lvl="2"/>
            <a:r>
              <a:rPr lang="pt-BR" dirty="0"/>
              <a:t>CPU (Processadores)</a:t>
            </a:r>
          </a:p>
          <a:p>
            <a:pPr lvl="3"/>
            <a:r>
              <a:rPr lang="pt-BR" dirty="0"/>
              <a:t>Unidade Lógica Aritmética (ULA)</a:t>
            </a:r>
          </a:p>
          <a:p>
            <a:pPr lvl="3"/>
            <a:r>
              <a:rPr lang="pt-BR" dirty="0"/>
              <a:t>Unidade de Controle (UC)</a:t>
            </a:r>
          </a:p>
          <a:p>
            <a:pPr lvl="2"/>
            <a:r>
              <a:rPr lang="pt-BR" dirty="0"/>
              <a:t>Memórias</a:t>
            </a:r>
          </a:p>
          <a:p>
            <a:pPr lvl="3"/>
            <a:r>
              <a:rPr lang="pt-BR" dirty="0" err="1"/>
              <a:t>Random</a:t>
            </a:r>
            <a:r>
              <a:rPr lang="pt-BR" dirty="0"/>
              <a:t> Access </a:t>
            </a:r>
            <a:r>
              <a:rPr lang="pt-BR" dirty="0" err="1"/>
              <a:t>Memory</a:t>
            </a:r>
            <a:r>
              <a:rPr lang="pt-BR" dirty="0"/>
              <a:t> (RAM)</a:t>
            </a:r>
          </a:p>
          <a:p>
            <a:pPr lvl="3"/>
            <a:r>
              <a:rPr lang="pt-BR" dirty="0"/>
              <a:t>Hard Disk Drive (HDD)</a:t>
            </a:r>
          </a:p>
        </p:txBody>
      </p:sp>
    </p:spTree>
    <p:extLst>
      <p:ext uri="{BB962C8B-B14F-4D97-AF65-F5344CB8AC3E}">
        <p14:creationId xmlns:p14="http://schemas.microsoft.com/office/powerpoint/2010/main" val="23530792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 de Computadores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Um computador é constituído de:</a:t>
            </a:r>
          </a:p>
          <a:p>
            <a:pPr lvl="1"/>
            <a:r>
              <a:rPr lang="pt-BR" dirty="0"/>
              <a:t>Hardware</a:t>
            </a:r>
          </a:p>
          <a:p>
            <a:pPr lvl="2"/>
            <a:r>
              <a:rPr lang="pt-BR" dirty="0"/>
              <a:t>Dispositivos de Entrada e Saída</a:t>
            </a:r>
          </a:p>
          <a:p>
            <a:pPr lvl="3"/>
            <a:r>
              <a:rPr lang="pt-BR" dirty="0"/>
              <a:t>Monitor</a:t>
            </a:r>
          </a:p>
          <a:p>
            <a:pPr lvl="3"/>
            <a:r>
              <a:rPr lang="pt-BR" dirty="0"/>
              <a:t>Impressora</a:t>
            </a:r>
          </a:p>
          <a:p>
            <a:pPr lvl="3"/>
            <a:r>
              <a:rPr lang="pt-BR" dirty="0"/>
              <a:t>Teclado</a:t>
            </a:r>
          </a:p>
          <a:p>
            <a:pPr lvl="3"/>
            <a:r>
              <a:rPr lang="pt-BR" dirty="0"/>
              <a:t>Mouse</a:t>
            </a:r>
          </a:p>
          <a:p>
            <a:pPr lvl="3"/>
            <a:r>
              <a:rPr lang="pt-BR" dirty="0"/>
              <a:t>Caixas de Som</a:t>
            </a:r>
          </a:p>
          <a:p>
            <a:pPr lvl="3"/>
            <a:r>
              <a:rPr lang="pt-BR" dirty="0"/>
              <a:t>Microfone</a:t>
            </a:r>
          </a:p>
          <a:p>
            <a:pPr lvl="3"/>
            <a:r>
              <a:rPr lang="pt-BR" dirty="0"/>
              <a:t>Webcam</a:t>
            </a:r>
          </a:p>
          <a:p>
            <a:pPr lvl="2"/>
            <a:r>
              <a:rPr lang="pt-BR" dirty="0"/>
              <a:t>Dispositivos de </a:t>
            </a:r>
            <a:r>
              <a:rPr lang="pt-BR" dirty="0" err="1"/>
              <a:t>interconecção</a:t>
            </a:r>
            <a:endParaRPr lang="pt-BR" dirty="0"/>
          </a:p>
          <a:p>
            <a:pPr lvl="3"/>
            <a:r>
              <a:rPr lang="pt-BR" dirty="0"/>
              <a:t>Placa de rede Ethernet</a:t>
            </a:r>
          </a:p>
          <a:p>
            <a:pPr lvl="3"/>
            <a:r>
              <a:rPr lang="pt-BR" dirty="0"/>
              <a:t>Placa de rede Wi-Fi</a:t>
            </a:r>
          </a:p>
          <a:p>
            <a:pPr lvl="3"/>
            <a:r>
              <a:rPr lang="pt-BR" dirty="0"/>
              <a:t>Porta serial</a:t>
            </a:r>
          </a:p>
        </p:txBody>
      </p:sp>
    </p:spTree>
    <p:extLst>
      <p:ext uri="{BB962C8B-B14F-4D97-AF65-F5344CB8AC3E}">
        <p14:creationId xmlns:p14="http://schemas.microsoft.com/office/powerpoint/2010/main" val="1247013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 de Computadores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 computador é constituído de:</a:t>
            </a:r>
          </a:p>
          <a:p>
            <a:pPr lvl="1"/>
            <a:r>
              <a:rPr lang="pt-BR" dirty="0"/>
              <a:t>Software</a:t>
            </a:r>
          </a:p>
          <a:p>
            <a:pPr lvl="2"/>
            <a:r>
              <a:rPr lang="pt-BR" dirty="0"/>
              <a:t>Sistema Operacional</a:t>
            </a:r>
          </a:p>
          <a:p>
            <a:pPr lvl="2"/>
            <a:r>
              <a:rPr lang="pt-BR" dirty="0"/>
              <a:t>Drivers (Interação com Hardware)</a:t>
            </a:r>
          </a:p>
          <a:p>
            <a:pPr lvl="2"/>
            <a:r>
              <a:rPr lang="pt-BR" dirty="0"/>
              <a:t>Programas (Interação com o Usuário)</a:t>
            </a:r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2859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Operacionais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8" y="1742204"/>
            <a:ext cx="6107375" cy="382147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13" y="1742205"/>
            <a:ext cx="4899036" cy="382147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156744" y="5615191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Windows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886903" y="561519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Unix</a:t>
            </a:r>
          </a:p>
        </p:txBody>
      </p:sp>
    </p:spTree>
    <p:extLst>
      <p:ext uri="{BB962C8B-B14F-4D97-AF65-F5344CB8AC3E}">
        <p14:creationId xmlns:p14="http://schemas.microsoft.com/office/powerpoint/2010/main" val="2059018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Operacionais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4" y="1742204"/>
            <a:ext cx="5735961" cy="35890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85" y="1742205"/>
            <a:ext cx="5545932" cy="358901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855949" y="53795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MacOS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581855" y="537954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23270673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Operacionais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98" y="1742205"/>
            <a:ext cx="4676775" cy="372427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255807" y="6048918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Android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8241582" y="6048918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iOS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73" y="1742205"/>
            <a:ext cx="4856069" cy="43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61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 de Computadores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1229009" y="2912340"/>
            <a:ext cx="2125014" cy="34773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Sistema Operacional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29009" y="3260070"/>
            <a:ext cx="2125014" cy="34773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Drivers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265499" y="2340473"/>
            <a:ext cx="2125014" cy="34773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Usuário</a:t>
            </a:r>
          </a:p>
        </p:txBody>
      </p:sp>
      <p:cxnSp>
        <p:nvCxnSpPr>
          <p:cNvPr id="15" name="Conector de seta reta 14"/>
          <p:cNvCxnSpPr>
            <a:stCxn id="8" idx="1"/>
            <a:endCxn id="5" idx="1"/>
          </p:cNvCxnSpPr>
          <p:nvPr/>
        </p:nvCxnSpPr>
        <p:spPr>
          <a:xfrm rot="10800000" flipV="1">
            <a:off x="1229009" y="2514337"/>
            <a:ext cx="36490" cy="571867"/>
          </a:xfrm>
          <a:prstGeom prst="bentConnector3">
            <a:avLst>
              <a:gd name="adj1" fmla="val 726473"/>
            </a:avLst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838200" y="2569438"/>
            <a:ext cx="344966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229009" y="3607878"/>
            <a:ext cx="2125014" cy="14901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/>
              <a:t>Hardware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325604" y="4326391"/>
            <a:ext cx="1916802" cy="33237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CPU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325604" y="4650865"/>
            <a:ext cx="1916802" cy="33237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Memória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325604" y="3978661"/>
            <a:ext cx="1916802" cy="34773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 e Saída</a:t>
            </a:r>
          </a:p>
        </p:txBody>
      </p:sp>
      <p:cxnSp>
        <p:nvCxnSpPr>
          <p:cNvPr id="19" name="Conector de seta reta 18"/>
          <p:cNvCxnSpPr>
            <a:stCxn id="8" idx="3"/>
            <a:endCxn id="18" idx="3"/>
          </p:cNvCxnSpPr>
          <p:nvPr/>
        </p:nvCxnSpPr>
        <p:spPr>
          <a:xfrm flipH="1">
            <a:off x="3242406" y="2514338"/>
            <a:ext cx="148107" cy="1638188"/>
          </a:xfrm>
          <a:prstGeom prst="bentConnector3">
            <a:avLst>
              <a:gd name="adj1" fmla="val -154348"/>
            </a:avLst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o Explicativo 1 (Ênfase) 23"/>
          <p:cNvSpPr/>
          <p:nvPr/>
        </p:nvSpPr>
        <p:spPr>
          <a:xfrm>
            <a:off x="4327301" y="2054567"/>
            <a:ext cx="2356834" cy="150991"/>
          </a:xfrm>
          <a:prstGeom prst="accentCallout1">
            <a:avLst>
              <a:gd name="adj1" fmla="val 18750"/>
              <a:gd name="adj2" fmla="val -8333"/>
              <a:gd name="adj3" fmla="val 291016"/>
              <a:gd name="adj4" fmla="val -8220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Interage com o sistema</a:t>
            </a:r>
          </a:p>
        </p:txBody>
      </p:sp>
      <p:sp>
        <p:nvSpPr>
          <p:cNvPr id="26" name="Texto Explicativo 1 (Ênfase) 25"/>
          <p:cNvSpPr/>
          <p:nvPr/>
        </p:nvSpPr>
        <p:spPr>
          <a:xfrm>
            <a:off x="4327301" y="2649279"/>
            <a:ext cx="2356834" cy="150991"/>
          </a:xfrm>
          <a:prstGeom prst="accentCallout1">
            <a:avLst>
              <a:gd name="adj1" fmla="val 18750"/>
              <a:gd name="adj2" fmla="val -8333"/>
              <a:gd name="adj3" fmla="val 291016"/>
              <a:gd name="adj4" fmla="val -8220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Gerencia processos</a:t>
            </a:r>
          </a:p>
        </p:txBody>
      </p:sp>
      <p:sp>
        <p:nvSpPr>
          <p:cNvPr id="27" name="Texto Explicativo 1 (Ênfase) 26"/>
          <p:cNvSpPr/>
          <p:nvPr/>
        </p:nvSpPr>
        <p:spPr>
          <a:xfrm>
            <a:off x="4456088" y="3086204"/>
            <a:ext cx="4056845" cy="130596"/>
          </a:xfrm>
          <a:prstGeom prst="accentCallout1">
            <a:avLst>
              <a:gd name="adj1" fmla="val 18750"/>
              <a:gd name="adj2" fmla="val -8333"/>
              <a:gd name="adj3" fmla="val 291016"/>
              <a:gd name="adj4" fmla="val -5331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Ensina o SO a utilizar o hardware</a:t>
            </a:r>
          </a:p>
        </p:txBody>
      </p:sp>
      <p:sp>
        <p:nvSpPr>
          <p:cNvPr id="28" name="Texto Explicativo 1 (Ênfase) 27"/>
          <p:cNvSpPr/>
          <p:nvPr/>
        </p:nvSpPr>
        <p:spPr>
          <a:xfrm>
            <a:off x="4456088" y="3601074"/>
            <a:ext cx="3721995" cy="172435"/>
          </a:xfrm>
          <a:prstGeom prst="accentCallout1">
            <a:avLst>
              <a:gd name="adj1" fmla="val 18750"/>
              <a:gd name="adj2" fmla="val -8333"/>
              <a:gd name="adj3" fmla="val 343297"/>
              <a:gd name="adj4" fmla="val -5832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Hardware de interação com o usuário</a:t>
            </a:r>
          </a:p>
        </p:txBody>
      </p:sp>
      <p:sp>
        <p:nvSpPr>
          <p:cNvPr id="29" name="Texto Explicativo 1 (Ênfase) 28"/>
          <p:cNvSpPr/>
          <p:nvPr/>
        </p:nvSpPr>
        <p:spPr>
          <a:xfrm>
            <a:off x="4456087" y="4152526"/>
            <a:ext cx="3863665" cy="173865"/>
          </a:xfrm>
          <a:prstGeom prst="accentCallout1">
            <a:avLst>
              <a:gd name="adj1" fmla="val 18750"/>
              <a:gd name="adj2" fmla="val -8333"/>
              <a:gd name="adj3" fmla="val 202557"/>
              <a:gd name="adj4" fmla="val -5699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Realiza operações lógicas e aritméticas</a:t>
            </a:r>
          </a:p>
        </p:txBody>
      </p:sp>
      <p:sp>
        <p:nvSpPr>
          <p:cNvPr id="30" name="Texto Explicativo 1 (Ênfase) 29"/>
          <p:cNvSpPr/>
          <p:nvPr/>
        </p:nvSpPr>
        <p:spPr>
          <a:xfrm>
            <a:off x="4456087" y="4650865"/>
            <a:ext cx="5821254" cy="204470"/>
          </a:xfrm>
          <a:prstGeom prst="accentCallout1">
            <a:avLst>
              <a:gd name="adj1" fmla="val 43944"/>
              <a:gd name="adj2" fmla="val -5678"/>
              <a:gd name="adj3" fmla="val 107369"/>
              <a:gd name="adj4" fmla="val -3752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Armazena informações permanentes na forma de arquivos ou temporariamente em cache para processamento</a:t>
            </a:r>
          </a:p>
        </p:txBody>
      </p:sp>
    </p:spTree>
    <p:extLst>
      <p:ext uri="{BB962C8B-B14F-4D97-AF65-F5344CB8AC3E}">
        <p14:creationId xmlns:p14="http://schemas.microsoft.com/office/powerpoint/2010/main" val="2487767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 de Computadores</a:t>
            </a:r>
          </a:p>
        </p:txBody>
      </p:sp>
      <p:sp>
        <p:nvSpPr>
          <p:cNvPr id="16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O que poderia ser remoto?</a:t>
            </a:r>
          </a:p>
          <a:p>
            <a:pPr lvl="1"/>
            <a:r>
              <a:rPr lang="pt-BR" dirty="0"/>
              <a:t>Se estendermos um fio podemos deixar partes do computador em uma sala e partes em outra, criando acessos remotos</a:t>
            </a:r>
          </a:p>
          <a:p>
            <a:pPr lvl="1"/>
            <a:r>
              <a:rPr lang="pt-BR" dirty="0"/>
              <a:t>O usuário terá a impressão de que tudo funciona localmente</a:t>
            </a:r>
          </a:p>
          <a:p>
            <a:pPr lvl="1"/>
            <a:r>
              <a:rPr lang="pt-BR" dirty="0"/>
              <a:t>Essa extensão do SOL é feita através do módulo </a:t>
            </a:r>
            <a:r>
              <a:rPr lang="pt-BR" dirty="0" err="1"/>
              <a:t>redirecionador</a:t>
            </a:r>
            <a:r>
              <a:rPr lang="pt-BR" dirty="0"/>
              <a:t>, interceptando as chamadas e encaminhando-as para o SOR</a:t>
            </a:r>
          </a:p>
        </p:txBody>
      </p:sp>
      <p:sp>
        <p:nvSpPr>
          <p:cNvPr id="5" name="Retângulo 4"/>
          <p:cNvSpPr/>
          <p:nvPr/>
        </p:nvSpPr>
        <p:spPr>
          <a:xfrm>
            <a:off x="2654121" y="4478374"/>
            <a:ext cx="2125014" cy="34773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Sistema Operacional</a:t>
            </a:r>
          </a:p>
        </p:txBody>
      </p:sp>
      <p:sp>
        <p:nvSpPr>
          <p:cNvPr id="6" name="Retângulo 5"/>
          <p:cNvSpPr/>
          <p:nvPr/>
        </p:nvSpPr>
        <p:spPr>
          <a:xfrm>
            <a:off x="2654121" y="4826104"/>
            <a:ext cx="2125014" cy="34773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Drivers</a:t>
            </a:r>
          </a:p>
        </p:txBody>
      </p:sp>
      <p:sp>
        <p:nvSpPr>
          <p:cNvPr id="7" name="Retângulo 6"/>
          <p:cNvSpPr/>
          <p:nvPr/>
        </p:nvSpPr>
        <p:spPr>
          <a:xfrm>
            <a:off x="2654121" y="5173834"/>
            <a:ext cx="2125014" cy="125397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/>
              <a:t>Hardware</a:t>
            </a:r>
          </a:p>
        </p:txBody>
      </p:sp>
      <p:sp>
        <p:nvSpPr>
          <p:cNvPr id="8" name="Retângulo 7"/>
          <p:cNvSpPr/>
          <p:nvPr/>
        </p:nvSpPr>
        <p:spPr>
          <a:xfrm>
            <a:off x="7921579" y="5137121"/>
            <a:ext cx="2125014" cy="34773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Usuário</a:t>
            </a:r>
          </a:p>
        </p:txBody>
      </p:sp>
      <p:sp>
        <p:nvSpPr>
          <p:cNvPr id="9" name="Retângulo 8"/>
          <p:cNvSpPr/>
          <p:nvPr/>
        </p:nvSpPr>
        <p:spPr>
          <a:xfrm>
            <a:off x="7921579" y="5638578"/>
            <a:ext cx="2125014" cy="34773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 e Saída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758229" y="5628121"/>
            <a:ext cx="1916802" cy="33237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CPU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758229" y="5977049"/>
            <a:ext cx="1916802" cy="33237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Memória</a:t>
            </a:r>
          </a:p>
        </p:txBody>
      </p:sp>
      <p:cxnSp>
        <p:nvCxnSpPr>
          <p:cNvPr id="19" name="Conector de seta reta 18"/>
          <p:cNvCxnSpPr>
            <a:stCxn id="8" idx="3"/>
            <a:endCxn id="9" idx="3"/>
          </p:cNvCxnSpPr>
          <p:nvPr/>
        </p:nvCxnSpPr>
        <p:spPr>
          <a:xfrm>
            <a:off x="10046593" y="5310986"/>
            <a:ext cx="12700" cy="501457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8"/>
          <p:cNvCxnSpPr>
            <a:stCxn id="9" idx="1"/>
            <a:endCxn id="7" idx="3"/>
          </p:cNvCxnSpPr>
          <p:nvPr/>
        </p:nvCxnSpPr>
        <p:spPr>
          <a:xfrm flipH="1" flipV="1">
            <a:off x="4779135" y="5800822"/>
            <a:ext cx="3142444" cy="11621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4420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Aplicações e o SO se comunicam por Solicitação/Resposta</a:t>
            </a:r>
          </a:p>
          <a:p>
            <a:pPr lvl="1"/>
            <a:r>
              <a:rPr lang="pt-BR" dirty="0"/>
              <a:t>Chamadas ao Sistema Operacional</a:t>
            </a:r>
          </a:p>
          <a:p>
            <a:pPr lvl="1"/>
            <a:r>
              <a:rPr lang="pt-BR" dirty="0"/>
              <a:t>O servidor recebe uma solicitação e responde com um resultado</a:t>
            </a:r>
          </a:p>
          <a:p>
            <a:r>
              <a:rPr lang="pt-BR" dirty="0"/>
              <a:t>A organização básica de um SOR funciona com base numa estrutura Cliente/Servidor</a:t>
            </a:r>
          </a:p>
          <a:p>
            <a:pPr lvl="1"/>
            <a:r>
              <a:rPr lang="pt-BR" dirty="0"/>
              <a:t>O servidor disponibiliza serviços e recursos</a:t>
            </a:r>
          </a:p>
          <a:p>
            <a:pPr lvl="1"/>
            <a:r>
              <a:rPr lang="pt-BR" dirty="0"/>
              <a:t>O cliente se comunica com o servidor para ter acesso a seus Serviços</a:t>
            </a:r>
          </a:p>
          <a:p>
            <a:r>
              <a:rPr lang="pt-BR" dirty="0"/>
              <a:t>Cada lado de um SOR terá um dos dois tipos de estações:</a:t>
            </a:r>
          </a:p>
          <a:p>
            <a:pPr lvl="1"/>
            <a:r>
              <a:rPr lang="pt-BR" dirty="0"/>
              <a:t>SORC – Módulo Cliente do Sistema Operacional</a:t>
            </a:r>
          </a:p>
          <a:p>
            <a:pPr lvl="1"/>
            <a:r>
              <a:rPr lang="pt-BR" dirty="0"/>
              <a:t>SORS – Módulo Servidor do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28338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C4A72-5E34-03FC-970E-4E72E754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66" y="527091"/>
            <a:ext cx="8095128" cy="580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90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Arquitetura </a:t>
            </a:r>
            <a:r>
              <a:rPr lang="pt-BR" dirty="0" err="1"/>
              <a:t>Peer-to-Peer</a:t>
            </a:r>
            <a:r>
              <a:rPr lang="pt-BR" dirty="0"/>
              <a:t> (Par a Par)</a:t>
            </a:r>
          </a:p>
          <a:p>
            <a:pPr lvl="1"/>
            <a:r>
              <a:rPr lang="pt-BR" dirty="0"/>
              <a:t>Os 2 lados possuem tanto o SORC quando o SORS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71" y="2744099"/>
            <a:ext cx="7226257" cy="30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91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Cliente-Servidor</a:t>
            </a:r>
          </a:p>
          <a:p>
            <a:pPr lvl="1"/>
            <a:r>
              <a:rPr lang="pt-BR" dirty="0"/>
              <a:t>Um dos lados terá só o SORC e </a:t>
            </a:r>
            <a:r>
              <a:rPr lang="pt-BR"/>
              <a:t>o outro o SORS</a:t>
            </a:r>
            <a:endParaRPr lang="pt-BR" dirty="0"/>
          </a:p>
          <a:p>
            <a:pPr lvl="1"/>
            <a:r>
              <a:rPr lang="pt-BR" dirty="0"/>
              <a:t>O servidor disponibiliza algum serviço, os mais conhecidos são:</a:t>
            </a:r>
          </a:p>
          <a:p>
            <a:pPr lvl="2"/>
            <a:r>
              <a:rPr lang="pt-BR" dirty="0"/>
              <a:t>Sistema de Arquivos</a:t>
            </a:r>
          </a:p>
          <a:p>
            <a:pPr lvl="2"/>
            <a:r>
              <a:rPr lang="pt-BR" dirty="0"/>
              <a:t>Banco de Dados</a:t>
            </a:r>
          </a:p>
          <a:p>
            <a:pPr lvl="2"/>
            <a:r>
              <a:rPr lang="pt-BR" dirty="0"/>
              <a:t>Impressoras de Rede</a:t>
            </a:r>
          </a:p>
          <a:p>
            <a:pPr lvl="2"/>
            <a:r>
              <a:rPr lang="pt-BR" dirty="0"/>
              <a:t>DNS</a:t>
            </a:r>
          </a:p>
          <a:p>
            <a:pPr lvl="2"/>
            <a:r>
              <a:rPr lang="pt-BR" dirty="0"/>
              <a:t>Correio Eletrônico</a:t>
            </a:r>
          </a:p>
          <a:p>
            <a:pPr lvl="2"/>
            <a:r>
              <a:rPr lang="pt-BR" dirty="0"/>
              <a:t>Chats</a:t>
            </a:r>
          </a:p>
          <a:p>
            <a:pPr lvl="2"/>
            <a:r>
              <a:rPr lang="pt-BR" dirty="0"/>
              <a:t>Sistemas Web</a:t>
            </a:r>
          </a:p>
        </p:txBody>
      </p:sp>
      <p:sp>
        <p:nvSpPr>
          <p:cNvPr id="6" name="Retângulo 5"/>
          <p:cNvSpPr/>
          <p:nvPr/>
        </p:nvSpPr>
        <p:spPr>
          <a:xfrm>
            <a:off x="5667072" y="3062931"/>
            <a:ext cx="1087395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7" name="Retângulo 6"/>
          <p:cNvSpPr/>
          <p:nvPr/>
        </p:nvSpPr>
        <p:spPr>
          <a:xfrm>
            <a:off x="5670141" y="4110370"/>
            <a:ext cx="1087395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9" name="Retângulo 8"/>
          <p:cNvSpPr/>
          <p:nvPr/>
        </p:nvSpPr>
        <p:spPr>
          <a:xfrm>
            <a:off x="7912441" y="4107073"/>
            <a:ext cx="1087395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Servidor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7912441" y="3062930"/>
            <a:ext cx="1087395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Serviço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5938262" y="3398561"/>
            <a:ext cx="1" cy="721534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8744463" y="3408919"/>
            <a:ext cx="0" cy="698154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6757536" y="4345887"/>
            <a:ext cx="1154905" cy="3297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H="1">
            <a:off x="6491227" y="3408920"/>
            <a:ext cx="1" cy="72153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8151339" y="3398561"/>
            <a:ext cx="0" cy="69815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6757536" y="4209302"/>
            <a:ext cx="1154905" cy="329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5384566" y="3606050"/>
            <a:ext cx="616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Pedido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6445139" y="3592489"/>
            <a:ext cx="747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Resposta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6970462" y="3981595"/>
            <a:ext cx="72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Consulta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6961264" y="4345887"/>
            <a:ext cx="747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Resposta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8684955" y="3591480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Comando</a:t>
            </a:r>
            <a:endParaRPr lang="pt-BR" sz="12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7473927" y="3592272"/>
            <a:ext cx="747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Resposta</a:t>
            </a:r>
          </a:p>
        </p:txBody>
      </p:sp>
    </p:spTree>
    <p:extLst>
      <p:ext uri="{BB962C8B-B14F-4D97-AF65-F5344CB8AC3E}">
        <p14:creationId xmlns:p14="http://schemas.microsoft.com/office/powerpoint/2010/main" val="22265027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Cliente-Servidor</a:t>
            </a:r>
          </a:p>
          <a:p>
            <a:pPr lvl="1"/>
            <a:r>
              <a:rPr lang="pt-BR" dirty="0"/>
              <a:t>Dedicado: Não roda aplicativos localmente</a:t>
            </a:r>
          </a:p>
          <a:p>
            <a:pPr lvl="1"/>
            <a:r>
              <a:rPr lang="pt-BR" dirty="0"/>
              <a:t>Não Dedicado: Permite utilizar aplicativos também localmente, além de prover os serviços de servidor</a:t>
            </a:r>
          </a:p>
        </p:txBody>
      </p:sp>
    </p:spTree>
    <p:extLst>
      <p:ext uri="{BB962C8B-B14F-4D97-AF65-F5344CB8AC3E}">
        <p14:creationId xmlns:p14="http://schemas.microsoft.com/office/powerpoint/2010/main" val="24297294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Operacional de Redes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SOR é um conjunto de módulos que ampliam o SO, fornecendo-lhe novas funções, utilizando recursos compartilhados na rede</a:t>
            </a:r>
          </a:p>
          <a:p>
            <a:r>
              <a:rPr lang="pt-BR" dirty="0"/>
              <a:t>Cada máquina cliente terá sempre um SOL (Local), complementado por um SOR</a:t>
            </a:r>
          </a:p>
          <a:p>
            <a:r>
              <a:rPr lang="pt-BR" dirty="0"/>
              <a:t>Tudo deve ser transparente, o módulo </a:t>
            </a:r>
            <a:r>
              <a:rPr lang="pt-BR" dirty="0" err="1"/>
              <a:t>redirecionador</a:t>
            </a:r>
            <a:r>
              <a:rPr lang="pt-BR" dirty="0"/>
              <a:t> deve ser discreto para que o usuário não perceba que o recurso é remoto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852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Servidores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Exemplo 1: Servidor de Jogos</a:t>
            </a:r>
          </a:p>
          <a:p>
            <a:pPr lvl="1"/>
            <a:r>
              <a:rPr lang="pt-BR" dirty="0"/>
              <a:t>Permite que vários jogadores joguem juntos, sem que o sistema rode na máquina de nenhum</a:t>
            </a:r>
          </a:p>
          <a:p>
            <a:r>
              <a:rPr lang="pt-BR" dirty="0"/>
              <a:t>Exemplo 2: Servidores de Backup</a:t>
            </a:r>
          </a:p>
          <a:p>
            <a:pPr lvl="1"/>
            <a:r>
              <a:rPr lang="pt-BR" dirty="0"/>
              <a:t>Todos os dados de um servidor são replicados simultaneamente em outro Servidor</a:t>
            </a:r>
          </a:p>
          <a:p>
            <a:pPr lvl="1"/>
            <a:r>
              <a:rPr lang="pt-BR" dirty="0"/>
              <a:t>As posições geográficas devem ser suficientes para evitar desastres naturais ou atentados</a:t>
            </a:r>
          </a:p>
          <a:p>
            <a:r>
              <a:rPr lang="pt-BR" dirty="0"/>
              <a:t>Exemplo 3: Servidor DHCP</a:t>
            </a:r>
          </a:p>
          <a:p>
            <a:pPr lvl="1"/>
            <a:r>
              <a:rPr lang="pt-BR" dirty="0"/>
              <a:t>Distribui os </a:t>
            </a:r>
            <a:r>
              <a:rPr lang="pt-BR" dirty="0" err="1"/>
              <a:t>IPs</a:t>
            </a:r>
            <a:r>
              <a:rPr lang="pt-BR" dirty="0"/>
              <a:t> na Rede de forma automática</a:t>
            </a:r>
          </a:p>
          <a:p>
            <a:r>
              <a:rPr lang="pt-BR" dirty="0"/>
              <a:t>Exemplo 4: Servidor de Sistema Operacional</a:t>
            </a:r>
          </a:p>
          <a:p>
            <a:pPr lvl="1"/>
            <a:r>
              <a:rPr lang="pt-BR" dirty="0"/>
              <a:t>Exclui a necessidade da máquina ter um SO instalado localmente</a:t>
            </a:r>
          </a:p>
          <a:p>
            <a:pPr lvl="1"/>
            <a:r>
              <a:rPr lang="pt-BR" dirty="0"/>
              <a:t>Não exige nem que a máquina possua HD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69798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Questionário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Qual a vantagem de utilizar um SO de Rede?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Que serviços um Servidor pode prestar a uma rede?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Quais componentes de Hardware e Software podem ser distribuídos entre o lado do cliente e o lado do servidor?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Pesquise e faça um resumo sobre as arquiteturas </a:t>
            </a:r>
            <a:r>
              <a:rPr lang="pt-BR" dirty="0" err="1"/>
              <a:t>Peer-to-Peer</a:t>
            </a:r>
            <a:r>
              <a:rPr lang="pt-BR" dirty="0"/>
              <a:t> (Par a Par), Cliente/Servidor Dedicado e C/S não Dedicado.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Quais são os </a:t>
            </a:r>
            <a:r>
              <a:rPr lang="pt-BR" dirty="0" err="1"/>
              <a:t>SORs</a:t>
            </a:r>
            <a:r>
              <a:rPr lang="pt-BR" dirty="0"/>
              <a:t> mais utilizados hoje no mercado?</a:t>
            </a:r>
          </a:p>
        </p:txBody>
      </p:sp>
    </p:spTree>
    <p:extLst>
      <p:ext uri="{BB962C8B-B14F-4D97-AF65-F5344CB8AC3E}">
        <p14:creationId xmlns:p14="http://schemas.microsoft.com/office/powerpoint/2010/main" val="28662769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5694</TotalTime>
  <Words>714</Words>
  <Application>Microsoft Office PowerPoint</Application>
  <PresentationFormat>Widescreen</PresentationFormat>
  <Paragraphs>144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Open Sans</vt:lpstr>
      <vt:lpstr>Open Sans Condensed</vt:lpstr>
      <vt:lpstr>Oswald</vt:lpstr>
      <vt:lpstr>Tema do Office</vt:lpstr>
      <vt:lpstr>LINUX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Sistemas Operacionais de Redes</vt:lpstr>
      <vt:lpstr>Conceito de Computadores</vt:lpstr>
      <vt:lpstr>Conceito de Computadores</vt:lpstr>
      <vt:lpstr>Conceito de Computadores</vt:lpstr>
      <vt:lpstr>Sistemas Operacionais</vt:lpstr>
      <vt:lpstr>Sistemas Operacionais</vt:lpstr>
      <vt:lpstr>Sistemas Operacionais</vt:lpstr>
      <vt:lpstr>Conceito de Computadores</vt:lpstr>
      <vt:lpstr>Conceito de Computadores</vt:lpstr>
      <vt:lpstr>Arquiteturas</vt:lpstr>
      <vt:lpstr>Arquiteturas</vt:lpstr>
      <vt:lpstr>Arquiteturas</vt:lpstr>
      <vt:lpstr>Arquiteturas</vt:lpstr>
      <vt:lpstr>Sistema Operacional de Redes</vt:lpstr>
      <vt:lpstr>Exemplos de Servidores</vt:lpstr>
      <vt:lpstr>Questionário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Operacionais de Redes</dc:title>
  <dc:creator>João Maria Guedes da Cruz Júnior</dc:creator>
  <cp:lastModifiedBy>Gaui, Roberto</cp:lastModifiedBy>
  <cp:revision>25</cp:revision>
  <dcterms:created xsi:type="dcterms:W3CDTF">2014-08-17T23:36:27Z</dcterms:created>
  <dcterms:modified xsi:type="dcterms:W3CDTF">2023-03-26T15:18:48Z</dcterms:modified>
</cp:coreProperties>
</file>